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65" r:id="rId15"/>
    <p:sldId id="271" r:id="rId16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96E898-996E-FA71-2F43-C22CCF3A252B}" v="4387" dt="2020-07-02T09:21:42.7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02/07/2020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25000">
                <a:schemeClr val="accent4"/>
              </a:gs>
              <a:gs pos="94000">
                <a:schemeClr val="accent2"/>
              </a:gs>
              <a:gs pos="10000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FFFFFF"/>
                </a:solidFill>
                <a:cs typeface="Calibri Light"/>
              </a:rPr>
              <a:t>Comments, Operators, Condition</a:t>
            </a:r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4000" dirty="0">
                <a:cs typeface="Calibri Light"/>
              </a:rPr>
              <a:t>                   Two-way Decision with else:</a:t>
            </a:r>
            <a:endParaRPr lang="en-GB" sz="3600" dirty="0">
              <a:cs typeface="Calibri Light" panose="020F03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2D0412-426A-493D-8BFF-F80F42138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>
                <a:ea typeface="+mn-lt"/>
                <a:cs typeface="+mn-lt"/>
              </a:rPr>
              <a:t>if x%2 == 0 :
    print('x is even')
else :
    print('x is odd')</a:t>
            </a:r>
            <a:endParaRPr lang="en-US" dirty="0"/>
          </a:p>
        </p:txBody>
      </p:sp>
      <p:pic>
        <p:nvPicPr>
          <p:cNvPr id="11" name="Picture 12" descr="A close up of a clock&#10;&#10;Description automatically generated">
            <a:extLst>
              <a:ext uri="{FF2B5EF4-FFF2-40B4-BE49-F238E27FC236}">
                <a16:creationId xmlns:a16="http://schemas.microsoft.com/office/drawing/2014/main" id="{4953AFDB-D525-47F5-8322-2DADD20AC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3096" y="1764825"/>
            <a:ext cx="6408056" cy="296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11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4000" dirty="0">
                <a:cs typeface="Calibri Light"/>
              </a:rPr>
              <a:t>                         Multi-way</a:t>
            </a:r>
            <a:endParaRPr lang="en-GB" sz="3600" dirty="0">
              <a:cs typeface="Calibri Ligh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F5B62-1EE1-45C7-82E7-D97E23790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1878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>
                <a:cs typeface="Calibri"/>
              </a:rPr>
              <a:t>if x&lt;2:</a:t>
            </a:r>
            <a:endParaRPr lang="en-GB" dirty="0">
              <a:cs typeface="Calibri"/>
            </a:endParaRPr>
          </a:p>
          <a:p>
            <a:pPr marL="0" indent="0">
              <a:buNone/>
            </a:pPr>
            <a:r>
              <a:rPr lang="en-GB" dirty="0">
                <a:cs typeface="Calibri"/>
              </a:rPr>
              <a:t>    print('small')</a:t>
            </a:r>
          </a:p>
          <a:p>
            <a:pPr marL="0" indent="0">
              <a:buNone/>
            </a:pPr>
            <a:r>
              <a:rPr lang="en-GB" dirty="0" err="1">
                <a:cs typeface="Calibri"/>
              </a:rPr>
              <a:t>elif</a:t>
            </a:r>
            <a:r>
              <a:rPr lang="en-GB" dirty="0">
                <a:cs typeface="Calibri"/>
              </a:rPr>
              <a:t> x&lt;10:</a:t>
            </a:r>
          </a:p>
          <a:p>
            <a:pPr marL="0" indent="0">
              <a:buNone/>
            </a:pPr>
            <a:r>
              <a:rPr lang="en-GB" dirty="0">
                <a:cs typeface="Calibri"/>
              </a:rPr>
              <a:t>    print('Medium')</a:t>
            </a:r>
          </a:p>
          <a:p>
            <a:pPr marL="0" indent="0">
              <a:buNone/>
            </a:pPr>
            <a:r>
              <a:rPr lang="en-GB" dirty="0">
                <a:cs typeface="Calibri"/>
              </a:rPr>
              <a:t>else:</a:t>
            </a:r>
          </a:p>
          <a:p>
            <a:pPr marL="0" indent="0">
              <a:buNone/>
            </a:pPr>
            <a:r>
              <a:rPr lang="en-GB" dirty="0">
                <a:cs typeface="Calibri"/>
              </a:rPr>
              <a:t>    print('Large')</a:t>
            </a:r>
          </a:p>
          <a:p>
            <a:pPr marL="0" indent="0">
              <a:buNone/>
            </a:pPr>
            <a:r>
              <a:rPr lang="en-GB" dirty="0">
                <a:cs typeface="Calibri"/>
              </a:rPr>
              <a:t>print('All Done')</a:t>
            </a:r>
          </a:p>
        </p:txBody>
      </p:sp>
      <p:pic>
        <p:nvPicPr>
          <p:cNvPr id="3" name="Picture 3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607E274F-66E1-40E1-BEDF-B9E6EBC35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079" y="1393414"/>
            <a:ext cx="5668834" cy="503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319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4000" dirty="0">
                <a:cs typeface="Calibri Light"/>
              </a:rPr>
              <a:t>                            Multi-way</a:t>
            </a:r>
            <a:endParaRPr lang="en-GB" sz="3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F5B62-1EE1-45C7-82E7-D97E23790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2594" y="1425158"/>
            <a:ext cx="3985761" cy="5230140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x= input()</a:t>
            </a:r>
            <a:endParaRPr lang="en-US" dirty="0"/>
          </a:p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x= int(x)</a:t>
            </a:r>
          </a:p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if x&lt;2:</a:t>
            </a:r>
          </a:p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    print('Small')</a:t>
            </a:r>
          </a:p>
          <a:p>
            <a:pPr marL="0" indent="0">
              <a:buNone/>
            </a:pPr>
            <a:r>
              <a:rPr lang="en-GB" dirty="0" err="1">
                <a:cs typeface="Calibri" panose="020F0502020204030204"/>
              </a:rPr>
              <a:t>elif</a:t>
            </a:r>
            <a:r>
              <a:rPr lang="en-GB" dirty="0">
                <a:cs typeface="Calibri" panose="020F0502020204030204"/>
              </a:rPr>
              <a:t> x&lt;10:</a:t>
            </a:r>
          </a:p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    print('Medium')</a:t>
            </a:r>
          </a:p>
          <a:p>
            <a:pPr marL="0" indent="0">
              <a:buNone/>
            </a:pPr>
            <a:r>
              <a:rPr lang="en-GB" dirty="0" err="1">
                <a:cs typeface="Calibri" panose="020F0502020204030204"/>
              </a:rPr>
              <a:t>elif</a:t>
            </a:r>
            <a:r>
              <a:rPr lang="en-GB" dirty="0">
                <a:cs typeface="Calibri" panose="020F0502020204030204"/>
              </a:rPr>
              <a:t> x&lt;20:</a:t>
            </a:r>
          </a:p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    print('Big')</a:t>
            </a:r>
          </a:p>
          <a:p>
            <a:pPr marL="0" indent="0">
              <a:buNone/>
            </a:pPr>
            <a:r>
              <a:rPr lang="en-GB" dirty="0" err="1">
                <a:cs typeface="Calibri" panose="020F0502020204030204"/>
              </a:rPr>
              <a:t>elif</a:t>
            </a:r>
            <a:r>
              <a:rPr lang="en-GB" dirty="0">
                <a:cs typeface="Calibri" panose="020F0502020204030204"/>
              </a:rPr>
              <a:t> x&lt;40:</a:t>
            </a:r>
          </a:p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    print('Large')</a:t>
            </a:r>
          </a:p>
          <a:p>
            <a:pPr marL="0" indent="0">
              <a:buNone/>
            </a:pPr>
            <a:r>
              <a:rPr lang="en-GB" dirty="0" err="1">
                <a:cs typeface="Calibri" panose="020F0502020204030204"/>
              </a:rPr>
              <a:t>elif</a:t>
            </a:r>
            <a:r>
              <a:rPr lang="en-GB" dirty="0">
                <a:cs typeface="Calibri" panose="020F0502020204030204"/>
              </a:rPr>
              <a:t> x&lt;100:</a:t>
            </a:r>
          </a:p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    print('Huge')</a:t>
            </a:r>
          </a:p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else:</a:t>
            </a:r>
          </a:p>
          <a:p>
            <a:pPr marL="0" indent="0">
              <a:buNone/>
            </a:pPr>
            <a:r>
              <a:rPr lang="en-GB" dirty="0">
                <a:cs typeface="Calibri" panose="020F0502020204030204"/>
              </a:rPr>
              <a:t>    print('Ginormous')</a:t>
            </a:r>
          </a:p>
          <a:p>
            <a:pPr marL="0" indent="0">
              <a:buNone/>
            </a:pPr>
            <a:endParaRPr lang="en-GB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05527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 dirty="0">
                <a:cs typeface="Calibri Light"/>
              </a:rPr>
              <a:t>                   Logical Operators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A91E4-46C0-4691-920A-792919CBB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 dirty="0">
                <a:ea typeface="+mn-lt"/>
                <a:cs typeface="+mn-lt"/>
              </a:rPr>
              <a:t>There are three </a:t>
            </a:r>
            <a:r>
              <a:rPr lang="en-GB" sz="2000" i="1" dirty="0">
                <a:ea typeface="+mn-lt"/>
                <a:cs typeface="+mn-lt"/>
              </a:rPr>
              <a:t>logical operators</a:t>
            </a:r>
            <a:r>
              <a:rPr lang="en-GB" sz="2000" dirty="0">
                <a:ea typeface="+mn-lt"/>
                <a:cs typeface="+mn-lt"/>
              </a:rPr>
              <a:t>:</a:t>
            </a:r>
          </a:p>
          <a:p>
            <a:pPr marL="457200" indent="-457200">
              <a:buAutoNum type="arabicPeriod"/>
            </a:pPr>
            <a:r>
              <a:rPr lang="en-GB" sz="2000" dirty="0">
                <a:cs typeface="Calibri" panose="020F0502020204030204"/>
              </a:rPr>
              <a:t>and</a:t>
            </a:r>
          </a:p>
          <a:p>
            <a:pPr marL="457200" indent="-457200">
              <a:buAutoNum type="arabicPeriod"/>
            </a:pPr>
            <a:r>
              <a:rPr lang="en-GB" sz="2000" dirty="0">
                <a:cs typeface="Calibri" panose="020F0502020204030204"/>
              </a:rPr>
              <a:t>or</a:t>
            </a:r>
          </a:p>
          <a:p>
            <a:pPr marL="457200" indent="-457200">
              <a:buAutoNum type="arabicPeriod"/>
            </a:pPr>
            <a:r>
              <a:rPr lang="en-GB" sz="2000" dirty="0">
                <a:cs typeface="Calibri" panose="020F0502020204030204"/>
              </a:rPr>
              <a:t>Not</a:t>
            </a:r>
          </a:p>
          <a:p>
            <a:r>
              <a:rPr lang="en-GB" sz="2000" dirty="0">
                <a:cs typeface="Calibri" panose="020F0502020204030204"/>
              </a:rPr>
              <a:t>And operator gives True when both the statements are True otherwise False.</a:t>
            </a:r>
          </a:p>
          <a:p>
            <a:r>
              <a:rPr lang="en-GB" sz="2000" dirty="0">
                <a:cs typeface="Calibri" panose="020F0502020204030204"/>
              </a:rPr>
              <a:t>Or operator gives False when both the statements are False otherwise True.</a:t>
            </a:r>
          </a:p>
          <a:p>
            <a:r>
              <a:rPr lang="en-GB" sz="2000" dirty="0">
                <a:cs typeface="Calibri" panose="020F0502020204030204"/>
              </a:rPr>
              <a:t>Not operator reverses the value it converts True to False   and vice versa.</a:t>
            </a:r>
          </a:p>
          <a:p>
            <a:endParaRPr lang="en-GB" sz="2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GB" sz="2000" dirty="0">
                <a:cs typeface="Calibri" panose="020F0502020204030204"/>
              </a:rPr>
              <a:t>                             </a:t>
            </a:r>
            <a:r>
              <a:rPr lang="en-GB" sz="3600" dirty="0">
                <a:solidFill>
                  <a:srgbClr val="FF0000"/>
                </a:solidFill>
                <a:cs typeface="Calibri" panose="020F0502020204030204"/>
              </a:rPr>
              <a:t> Lets Try them in VS Code</a:t>
            </a:r>
          </a:p>
          <a:p>
            <a:pPr marL="457200" indent="-457200">
              <a:buAutoNum type="arabicPeriod"/>
            </a:pPr>
            <a:endParaRPr lang="en-GB" sz="2000" dirty="0"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10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 dirty="0">
                <a:cs typeface="Calibri Light"/>
              </a:rPr>
              <a:t>                      </a:t>
            </a:r>
            <a:r>
              <a:rPr lang="en-GB" sz="4000" b="1" dirty="0">
                <a:solidFill>
                  <a:srgbClr val="FF0000"/>
                </a:solidFill>
                <a:cs typeface="Calibri Light"/>
              </a:rPr>
              <a:t>Summary</a:t>
            </a:r>
            <a:endParaRPr lang="en-GB" sz="4000" b="1">
              <a:solidFill>
                <a:srgbClr val="FF000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A91E4-46C0-4691-920A-792919CBB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591" y="1782981"/>
            <a:ext cx="4631081" cy="43939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 dirty="0">
                <a:cs typeface="Calibri"/>
              </a:rPr>
              <a:t>Type</a:t>
            </a:r>
          </a:p>
          <a:p>
            <a:r>
              <a:rPr lang="en-GB" sz="2000" dirty="0">
                <a:cs typeface="Calibri"/>
              </a:rPr>
              <a:t>Reserved Words</a:t>
            </a:r>
          </a:p>
          <a:p>
            <a:r>
              <a:rPr lang="en-GB" sz="2000" dirty="0">
                <a:cs typeface="Calibri"/>
              </a:rPr>
              <a:t>Variables</a:t>
            </a:r>
          </a:p>
          <a:p>
            <a:r>
              <a:rPr lang="en-GB" sz="2000" dirty="0">
                <a:cs typeface="Calibri"/>
              </a:rPr>
              <a:t>Operators</a:t>
            </a:r>
          </a:p>
          <a:p>
            <a:r>
              <a:rPr lang="en-GB" sz="2000" dirty="0">
                <a:cs typeface="Calibri"/>
              </a:rPr>
              <a:t>Operator Precedence</a:t>
            </a:r>
          </a:p>
          <a:p>
            <a:r>
              <a:rPr lang="en-GB" sz="2000" dirty="0">
                <a:cs typeface="Calibri"/>
              </a:rPr>
              <a:t>Integer Division</a:t>
            </a:r>
          </a:p>
          <a:p>
            <a:r>
              <a:rPr lang="en-GB" sz="2000" dirty="0">
                <a:cs typeface="Calibri"/>
              </a:rPr>
              <a:t>Conversion between types</a:t>
            </a:r>
          </a:p>
          <a:p>
            <a:r>
              <a:rPr lang="en-GB" sz="2000" dirty="0">
                <a:cs typeface="Calibri"/>
              </a:rPr>
              <a:t>User input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AE292CF-1A5A-47F3-B7A4-26DDB859C440}"/>
              </a:ext>
            </a:extLst>
          </p:cNvPr>
          <p:cNvSpPr txBox="1">
            <a:spLocks/>
          </p:cNvSpPr>
          <p:nvPr/>
        </p:nvSpPr>
        <p:spPr>
          <a:xfrm>
            <a:off x="6194386" y="1782981"/>
            <a:ext cx="5359709" cy="4393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cs typeface="Calibri" panose="020F0502020204030204"/>
              </a:rPr>
              <a:t>Comments(#)</a:t>
            </a:r>
          </a:p>
          <a:p>
            <a:r>
              <a:rPr lang="en-GB" sz="2000" dirty="0">
                <a:cs typeface="Calibri" panose="020F0502020204030204"/>
              </a:rPr>
              <a:t>Comparison Operators</a:t>
            </a:r>
          </a:p>
          <a:p>
            <a:pPr marL="0" indent="0">
              <a:buNone/>
            </a:pPr>
            <a:r>
              <a:rPr lang="en-GB" sz="2000" dirty="0">
                <a:cs typeface="Calibri" panose="020F0502020204030204"/>
              </a:rPr>
              <a:t>     ==    &lt;=   &lt;   &gt;   &gt;=   !=</a:t>
            </a:r>
          </a:p>
          <a:p>
            <a:r>
              <a:rPr lang="en-GB" sz="2000" dirty="0">
                <a:cs typeface="Calibri" panose="020F0502020204030204"/>
              </a:rPr>
              <a:t>Indentation</a:t>
            </a:r>
          </a:p>
          <a:p>
            <a:r>
              <a:rPr lang="en-GB" sz="2000" dirty="0">
                <a:cs typeface="Calibri" panose="020F0502020204030204"/>
              </a:rPr>
              <a:t>One-way Decisions</a:t>
            </a:r>
          </a:p>
          <a:p>
            <a:r>
              <a:rPr lang="en-GB" sz="2000" dirty="0">
                <a:cs typeface="Calibri" panose="020F0502020204030204"/>
              </a:rPr>
              <a:t>Two-way Decisions:</a:t>
            </a:r>
          </a:p>
          <a:p>
            <a:pPr marL="0" indent="0">
              <a:buNone/>
            </a:pPr>
            <a:r>
              <a:rPr lang="en-GB" sz="2000" dirty="0">
                <a:cs typeface="Calibri" panose="020F0502020204030204"/>
              </a:rPr>
              <a:t>     If: and else:</a:t>
            </a:r>
          </a:p>
          <a:p>
            <a:r>
              <a:rPr lang="en-GB" sz="2000" dirty="0">
                <a:cs typeface="Calibri" panose="020F0502020204030204"/>
              </a:rPr>
              <a:t>Nested Decisions</a:t>
            </a:r>
          </a:p>
          <a:p>
            <a:r>
              <a:rPr lang="en-GB" sz="2000" dirty="0">
                <a:cs typeface="Calibri" panose="020F0502020204030204"/>
              </a:rPr>
              <a:t>Multiway Decisions using </a:t>
            </a:r>
            <a:r>
              <a:rPr lang="en-GB" sz="2000" dirty="0" err="1">
                <a:cs typeface="Calibri" panose="020F0502020204030204"/>
              </a:rPr>
              <a:t>elif</a:t>
            </a:r>
          </a:p>
          <a:p>
            <a:r>
              <a:rPr lang="en-GB" sz="2000" dirty="0">
                <a:cs typeface="Calibri" panose="020F0502020204030204"/>
              </a:rPr>
              <a:t>Logical Operators</a:t>
            </a:r>
          </a:p>
          <a:p>
            <a:endParaRPr lang="en-GB" sz="2000" dirty="0">
              <a:cs typeface="Calibri" panose="020F0502020204030204"/>
            </a:endParaRPr>
          </a:p>
          <a:p>
            <a:endParaRPr lang="en-GB" sz="20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96718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591" y="321734"/>
            <a:ext cx="10899504" cy="5696612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rgbClr val="FF0000"/>
                </a:solidFill>
                <a:cs typeface="Calibri Light"/>
              </a:rPr>
              <a:t>           </a:t>
            </a:r>
            <a:r>
              <a:rPr lang="en-GB" sz="4800" b="1" dirty="0">
                <a:solidFill>
                  <a:srgbClr val="FF0000"/>
                </a:solidFill>
                <a:cs typeface="Calibri Light"/>
              </a:rPr>
              <a:t>      Like, Share and Subscribe to my </a:t>
            </a:r>
            <a:br>
              <a:rPr lang="en-GB" sz="4800" b="1" dirty="0">
                <a:cs typeface="Calibri Light"/>
              </a:rPr>
            </a:br>
            <a:r>
              <a:rPr lang="en-GB" sz="4800" b="1" dirty="0">
                <a:solidFill>
                  <a:srgbClr val="FF0000"/>
                </a:solidFill>
                <a:cs typeface="Calibri Light"/>
              </a:rPr>
              <a:t>                          </a:t>
            </a:r>
            <a:r>
              <a:rPr lang="en-GB" sz="4800" b="1" dirty="0" err="1">
                <a:solidFill>
                  <a:srgbClr val="FF0000"/>
                </a:solidFill>
                <a:cs typeface="Calibri Light"/>
              </a:rPr>
              <a:t>Youtube</a:t>
            </a:r>
            <a:r>
              <a:rPr lang="en-GB" sz="4800" b="1" dirty="0">
                <a:solidFill>
                  <a:srgbClr val="FF0000"/>
                </a:solidFill>
                <a:cs typeface="Calibri Light"/>
              </a:rPr>
              <a:t> Channel</a:t>
            </a:r>
            <a:endParaRPr lang="en-GB" sz="4800" b="1">
              <a:cs typeface="Calibri Ligh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20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b="1" dirty="0"/>
              <a:t>                    </a:t>
            </a:r>
            <a:r>
              <a:rPr lang="en-GB" sz="4000" b="1" dirty="0"/>
              <a:t>Comments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A91E4-46C0-4691-920A-792919CBB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 dirty="0">
                <a:cs typeface="Calibri"/>
              </a:rPr>
              <a:t>Anything after # is ignored by Python.</a:t>
            </a:r>
          </a:p>
          <a:p>
            <a:r>
              <a:rPr lang="en-GB" sz="2000" dirty="0">
                <a:cs typeface="Calibri"/>
              </a:rPr>
              <a:t>Why comments?</a:t>
            </a: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      Describe what is going to happen in a sequence of code.</a:t>
            </a:r>
          </a:p>
          <a:p>
            <a:pPr marL="0" indent="0">
              <a:buNone/>
            </a:pPr>
            <a:endParaRPr lang="en-GB" sz="2000" dirty="0">
              <a:cs typeface="Calibri"/>
            </a:endParaRP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Example:</a:t>
            </a:r>
          </a:p>
          <a:p>
            <a:pPr marL="0" indent="0">
              <a:buNone/>
            </a:pPr>
            <a:r>
              <a:rPr lang="en-GB" sz="2000" dirty="0">
                <a:ea typeface="+mn-lt"/>
                <a:cs typeface="+mn-lt"/>
              </a:rPr>
              <a:t># compute the percentage of the hour that has elapsed
</a:t>
            </a:r>
            <a:endParaRPr lang="en-GB">
              <a:ea typeface="+mn-lt"/>
              <a:cs typeface="+mn-lt"/>
            </a:endParaRPr>
          </a:p>
          <a:p>
            <a:pPr marL="0" indent="0">
              <a:buNone/>
            </a:pPr>
            <a:r>
              <a:rPr lang="en-GB" sz="2000" dirty="0">
                <a:ea typeface="+mn-lt"/>
                <a:cs typeface="+mn-lt"/>
              </a:rPr>
              <a:t>percentage = (minute * 100) / 60</a:t>
            </a:r>
            <a:endParaRPr lang="en-GB">
              <a:ea typeface="+mn-lt"/>
              <a:cs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3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 dirty="0">
                <a:cs typeface="Calibri Light"/>
              </a:rPr>
              <a:t>                 Converting User Input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A91E4-46C0-4691-920A-792919CBB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591" y="1782981"/>
            <a:ext cx="5943724" cy="439398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GB" sz="2000" dirty="0">
              <a:cs typeface="Calibri"/>
            </a:endParaRPr>
          </a:p>
          <a:p>
            <a:endParaRPr lang="en-GB" sz="2000" dirty="0">
              <a:cs typeface="Calibri"/>
            </a:endParaRPr>
          </a:p>
          <a:p>
            <a:endParaRPr lang="en-GB" sz="2000" dirty="0">
              <a:cs typeface="Calibri"/>
            </a:endParaRPr>
          </a:p>
          <a:p>
            <a:r>
              <a:rPr lang="en-GB" sz="2000" dirty="0">
                <a:cs typeface="Calibri"/>
              </a:rPr>
              <a:t>If we want to read number from a user, we must convert it from a string to a number using a type conversion function.</a:t>
            </a:r>
            <a:endParaRPr lang="en-GB" sz="2000"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65B6A2F-759E-4CFD-AF6C-892EE14DA00C}"/>
              </a:ext>
            </a:extLst>
          </p:cNvPr>
          <p:cNvSpPr txBox="1">
            <a:spLocks/>
          </p:cNvSpPr>
          <p:nvPr/>
        </p:nvSpPr>
        <p:spPr>
          <a:xfrm>
            <a:off x="6594854" y="1710674"/>
            <a:ext cx="4959241" cy="27309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>
                <a:cs typeface="Calibri" panose="020F0502020204030204"/>
              </a:rPr>
              <a:t>Write a program to prompt the user for hours and rate per hour to compute gross pay.</a:t>
            </a:r>
          </a:p>
          <a:p>
            <a:pPr marL="0" indent="0">
              <a:buNone/>
            </a:pPr>
            <a:endParaRPr lang="en-GB" sz="2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GB" sz="2000" dirty="0">
                <a:cs typeface="Calibri" panose="020F0502020204030204"/>
              </a:rPr>
              <a:t>Enter Hours : 35</a:t>
            </a:r>
          </a:p>
          <a:p>
            <a:pPr marL="0" indent="0">
              <a:buNone/>
            </a:pPr>
            <a:r>
              <a:rPr lang="en-GB" sz="2000" dirty="0">
                <a:cs typeface="Calibri" panose="020F0502020204030204"/>
              </a:rPr>
              <a:t>Enter Rate : 2.75</a:t>
            </a:r>
          </a:p>
          <a:p>
            <a:pPr marL="0" indent="0">
              <a:buNone/>
            </a:pPr>
            <a:endParaRPr lang="en-GB" sz="2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GB" sz="2000" dirty="0">
                <a:cs typeface="Calibri" panose="020F0502020204030204"/>
              </a:rPr>
              <a:t>Pay : 96.25</a:t>
            </a:r>
          </a:p>
          <a:p>
            <a:pPr marL="0" indent="0">
              <a:buNone/>
            </a:pPr>
            <a:endParaRPr lang="en-GB" sz="2000" dirty="0">
              <a:cs typeface="Calibri" panose="020F0502020204030204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6256449-417E-4AE9-8B35-4FBB383F36C1}"/>
              </a:ext>
            </a:extLst>
          </p:cNvPr>
          <p:cNvSpPr txBox="1">
            <a:spLocks/>
          </p:cNvSpPr>
          <p:nvPr/>
        </p:nvSpPr>
        <p:spPr>
          <a:xfrm>
            <a:off x="610095" y="4942221"/>
            <a:ext cx="10944000" cy="12347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>
                <a:cs typeface="Calibri" panose="020F0502020204030204"/>
              </a:rPr>
              <a:t>                                           </a:t>
            </a:r>
            <a:r>
              <a:rPr lang="en-GB" dirty="0">
                <a:solidFill>
                  <a:srgbClr val="FF0000"/>
                </a:solidFill>
                <a:cs typeface="Calibri" panose="020F0502020204030204"/>
              </a:rPr>
              <a:t>Lets write our first program in </a:t>
            </a:r>
            <a:r>
              <a:rPr lang="en-GB" dirty="0">
                <a:solidFill>
                  <a:srgbClr val="00B050"/>
                </a:solidFill>
                <a:cs typeface="Calibri" panose="020F0502020204030204"/>
              </a:rPr>
              <a:t>VS Code</a:t>
            </a:r>
          </a:p>
        </p:txBody>
      </p:sp>
    </p:spTree>
    <p:extLst>
      <p:ext uri="{BB962C8B-B14F-4D97-AF65-F5344CB8AC3E}">
        <p14:creationId xmlns:p14="http://schemas.microsoft.com/office/powerpoint/2010/main" val="3320042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 dirty="0">
                <a:cs typeface="Calibri Light"/>
              </a:rPr>
              <a:t>                </a:t>
            </a:r>
            <a:r>
              <a:rPr lang="en-GB" sz="4000" dirty="0">
                <a:cs typeface="Calibri Light"/>
              </a:rPr>
              <a:t>  Comparison Operators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A91E4-46C0-4691-920A-792919CBB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591" y="1782981"/>
            <a:ext cx="5610001" cy="439398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GB" sz="2400" dirty="0">
              <a:cs typeface="Calibri"/>
            </a:endParaRPr>
          </a:p>
          <a:p>
            <a:r>
              <a:rPr lang="en-GB" sz="2400" dirty="0">
                <a:cs typeface="Calibri"/>
              </a:rPr>
              <a:t>Boolean expressions using comparison operators evaluate to True/False or Yes/No.</a:t>
            </a:r>
            <a:endParaRPr lang="en-GB"/>
          </a:p>
          <a:p>
            <a:r>
              <a:rPr lang="en-GB" sz="2400" dirty="0">
                <a:cs typeface="Calibri"/>
              </a:rPr>
              <a:t>Comparison operators look at variables but do not change the variables.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F0FB98-BDBD-4DCA-8DB6-589B09B8D794}"/>
              </a:ext>
            </a:extLst>
          </p:cNvPr>
          <p:cNvSpPr txBox="1">
            <a:spLocks/>
          </p:cNvSpPr>
          <p:nvPr/>
        </p:nvSpPr>
        <p:spPr>
          <a:xfrm>
            <a:off x="6374597" y="1785206"/>
            <a:ext cx="5504322" cy="45330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>
              <a:cs typeface="Calibri"/>
            </a:endParaRPr>
          </a:p>
          <a:p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997CFF8-3CFB-45CE-A615-5670770111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2135415"/>
              </p:ext>
            </p:extLst>
          </p:nvPr>
        </p:nvGraphicFramePr>
        <p:xfrm>
          <a:off x="6340730" y="1746481"/>
          <a:ext cx="5709143" cy="39156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3343">
                  <a:extLst>
                    <a:ext uri="{9D8B030D-6E8A-4147-A177-3AD203B41FA5}">
                      <a16:colId xmlns:a16="http://schemas.microsoft.com/office/drawing/2014/main" val="4021244645"/>
                    </a:ext>
                  </a:extLst>
                </a:gridCol>
                <a:gridCol w="3795800">
                  <a:extLst>
                    <a:ext uri="{9D8B030D-6E8A-4147-A177-3AD203B41FA5}">
                      <a16:colId xmlns:a16="http://schemas.microsoft.com/office/drawing/2014/main" val="2497159621"/>
                    </a:ext>
                  </a:extLst>
                </a:gridCol>
              </a:tblGrid>
              <a:tr h="559382">
                <a:tc>
                  <a:txBody>
                    <a:bodyPr/>
                    <a:lstStyle/>
                    <a:p>
                      <a:r>
                        <a:rPr lang="en-GB" dirty="0"/>
                        <a:t>Python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Meaning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666316"/>
                  </a:ext>
                </a:extLst>
              </a:tr>
              <a:tr h="559382">
                <a:tc>
                  <a:txBody>
                    <a:bodyPr/>
                    <a:lstStyle/>
                    <a:p>
                      <a:r>
                        <a:rPr lang="en-GB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Less than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8197074"/>
                  </a:ext>
                </a:extLst>
              </a:tr>
              <a:tr h="559382">
                <a:tc>
                  <a:txBody>
                    <a:bodyPr/>
                    <a:lstStyle/>
                    <a:p>
                      <a:r>
                        <a:rPr lang="en-GB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Less than or Equal 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203372"/>
                  </a:ext>
                </a:extLst>
              </a:tr>
              <a:tr h="559382">
                <a:tc>
                  <a:txBody>
                    <a:bodyPr/>
                    <a:lstStyle/>
                    <a:p>
                      <a:r>
                        <a:rPr lang="en-GB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Equal 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247043"/>
                  </a:ext>
                </a:extLst>
              </a:tr>
              <a:tr h="559382">
                <a:tc>
                  <a:txBody>
                    <a:bodyPr/>
                    <a:lstStyle/>
                    <a:p>
                      <a:r>
                        <a:rPr lang="en-GB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Greater than or Equal 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623910"/>
                  </a:ext>
                </a:extLst>
              </a:tr>
              <a:tr h="559382">
                <a:tc>
                  <a:txBody>
                    <a:bodyPr/>
                    <a:lstStyle/>
                    <a:p>
                      <a:r>
                        <a:rPr lang="en-GB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800" b="0" i="0" u="none" strike="noStrike" noProof="0" dirty="0">
                          <a:latin typeface="Calibri"/>
                        </a:rPr>
                        <a:t>Greater than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540250"/>
                  </a:ext>
                </a:extLst>
              </a:tr>
              <a:tr h="559382">
                <a:tc>
                  <a:txBody>
                    <a:bodyPr/>
                    <a:lstStyle/>
                    <a:p>
                      <a:r>
                        <a:rPr lang="en-GB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 Equal 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863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2863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4000" b="1" dirty="0"/>
              <a:t>                 Conditional Steps</a:t>
            </a:r>
            <a:endParaRPr lang="en-US" sz="4000" dirty="0"/>
          </a:p>
          <a:p>
            <a:endParaRPr lang="en-GB" sz="3600" dirty="0">
              <a:cs typeface="Calibri Light"/>
            </a:endParaRPr>
          </a:p>
        </p:txBody>
      </p:sp>
      <p:pic>
        <p:nvPicPr>
          <p:cNvPr id="4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7E01E892-400B-415D-BB82-B7BBBCF3E5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2854" y="1577185"/>
            <a:ext cx="3275634" cy="4393982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6808B30-8CEE-4E99-8BFC-E7504D3F6202}"/>
              </a:ext>
            </a:extLst>
          </p:cNvPr>
          <p:cNvSpPr txBox="1">
            <a:spLocks/>
          </p:cNvSpPr>
          <p:nvPr/>
        </p:nvSpPr>
        <p:spPr>
          <a:xfrm>
            <a:off x="6027525" y="1582748"/>
            <a:ext cx="5526570" cy="4594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>
                <a:cs typeface="Calibri"/>
              </a:rPr>
              <a:t>Program:</a:t>
            </a: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Try this in VS Code.</a:t>
            </a: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x= 5</a:t>
            </a: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if x&lt;10:</a:t>
            </a: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    print('Smaller')</a:t>
            </a: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If x&gt;20:</a:t>
            </a: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    print('Bigger')</a:t>
            </a:r>
          </a:p>
          <a:p>
            <a:pPr marL="0" indent="0">
              <a:buNone/>
            </a:pPr>
            <a:r>
              <a:rPr lang="en-GB" sz="2000" dirty="0">
                <a:cs typeface="Calibri"/>
              </a:rPr>
              <a:t>print('Finish')</a:t>
            </a:r>
          </a:p>
          <a:p>
            <a:pPr marL="0" indent="0">
              <a:buNone/>
            </a:pPr>
            <a:endParaRPr lang="en-GB" sz="2000" dirty="0">
              <a:solidFill>
                <a:srgbClr val="7030A0"/>
              </a:solidFill>
              <a:cs typeface="Calibri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7030A0"/>
                </a:solidFill>
                <a:cs typeface="Calibri"/>
              </a:rPr>
              <a:t>Guess the output and type it in Comment Section.</a:t>
            </a:r>
          </a:p>
        </p:txBody>
      </p:sp>
    </p:spTree>
    <p:extLst>
      <p:ext uri="{BB962C8B-B14F-4D97-AF65-F5344CB8AC3E}">
        <p14:creationId xmlns:p14="http://schemas.microsoft.com/office/powerpoint/2010/main" val="2285853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>
                <a:ea typeface="+mj-lt"/>
                <a:cs typeface="+mj-lt"/>
              </a:rPr>
              <a:t>                 </a:t>
            </a:r>
            <a:r>
              <a:rPr lang="en-GB" sz="4000">
                <a:ea typeface="+mj-lt"/>
                <a:cs typeface="+mj-lt"/>
              </a:rPr>
              <a:t>Comparison Operators</a:t>
            </a:r>
          </a:p>
        </p:txBody>
      </p:sp>
      <p:pic>
        <p:nvPicPr>
          <p:cNvPr id="4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FD0FD505-B3DD-45F6-B09F-782B5FB54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606" y="1454820"/>
            <a:ext cx="11982465" cy="5117047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04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 dirty="0">
                <a:cs typeface="Calibri Light"/>
              </a:rPr>
              <a:t>              </a:t>
            </a:r>
            <a:r>
              <a:rPr lang="en-GB" sz="4000" dirty="0">
                <a:cs typeface="Calibri Light"/>
              </a:rPr>
              <a:t>         One Way Decisions</a:t>
            </a:r>
            <a:endParaRPr lang="en-GB" sz="4000" dirty="0"/>
          </a:p>
        </p:txBody>
      </p:sp>
      <p:pic>
        <p:nvPicPr>
          <p:cNvPr id="5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47CD40C9-CD53-4655-A931-2C31D6FB72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31" y="1358673"/>
            <a:ext cx="7178496" cy="5125792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A1233FEF-AE64-4764-97C9-948C67D43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9673" y="1356755"/>
            <a:ext cx="4853333" cy="512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072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 dirty="0">
                <a:cs typeface="Calibri Light"/>
              </a:rPr>
              <a:t>                       </a:t>
            </a:r>
            <a:r>
              <a:rPr lang="en-GB" sz="4000" dirty="0">
                <a:cs typeface="Calibri Light"/>
              </a:rPr>
              <a:t>Indentation</a:t>
            </a:r>
            <a:endParaRPr lang="en-GB" sz="4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F5B62-1EE1-45C7-82E7-D97E23790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cs typeface="Calibri"/>
              </a:rPr>
              <a:t>Increase Indent after an if statement or for statement (after: )</a:t>
            </a:r>
          </a:p>
          <a:p>
            <a:r>
              <a:rPr lang="en-GB" dirty="0">
                <a:cs typeface="Calibri"/>
              </a:rPr>
              <a:t>Maintain indent to indicate the scope of the block (which lines are affected by the if/for)</a:t>
            </a:r>
          </a:p>
          <a:p>
            <a:r>
              <a:rPr lang="en-GB" dirty="0">
                <a:cs typeface="Calibri"/>
              </a:rPr>
              <a:t>Reduce indent back to the level of the if statement or for statement to indicate the end of the block</a:t>
            </a:r>
          </a:p>
          <a:p>
            <a:r>
              <a:rPr lang="en-GB" dirty="0">
                <a:cs typeface="Calibri"/>
              </a:rPr>
              <a:t>Blank lines are ignored-they do not affect indentation</a:t>
            </a:r>
          </a:p>
          <a:p>
            <a:r>
              <a:rPr lang="en-GB" dirty="0">
                <a:cs typeface="Calibri"/>
              </a:rPr>
              <a:t>Comments on a line by themselves are ignored with regard to indentation</a:t>
            </a:r>
          </a:p>
          <a:p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0904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1AB1F2-280F-462F-9393-64C801A2E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GB" sz="3600" dirty="0">
                <a:cs typeface="Calibri Light"/>
              </a:rPr>
              <a:t>                  </a:t>
            </a:r>
            <a:r>
              <a:rPr lang="en-GB" sz="4000" dirty="0">
                <a:cs typeface="Calibri Light"/>
              </a:rPr>
              <a:t>Nested Decisions</a:t>
            </a:r>
            <a:endParaRPr lang="en-GB" sz="4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F5B62-1EE1-45C7-82E7-D97E23790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421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2400" dirty="0">
                <a:cs typeface="Calibri" panose="020F0502020204030204"/>
              </a:rPr>
              <a:t>x= 42</a:t>
            </a:r>
          </a:p>
          <a:p>
            <a:pPr marL="0" indent="0">
              <a:buNone/>
            </a:pPr>
            <a:r>
              <a:rPr lang="en-GB" sz="2400" dirty="0">
                <a:cs typeface="Calibri" panose="020F0502020204030204"/>
              </a:rPr>
              <a:t>if x&gt;1:</a:t>
            </a:r>
          </a:p>
          <a:p>
            <a:pPr marL="0" indent="0">
              <a:buNone/>
            </a:pPr>
            <a:r>
              <a:rPr lang="en-GB" sz="2400" dirty="0">
                <a:cs typeface="Calibri" panose="020F0502020204030204"/>
              </a:rPr>
              <a:t>    print('More than one')</a:t>
            </a:r>
          </a:p>
          <a:p>
            <a:pPr marL="0" indent="0">
              <a:buNone/>
            </a:pPr>
            <a:r>
              <a:rPr lang="en-GB" sz="2400" dirty="0">
                <a:cs typeface="Calibri" panose="020F0502020204030204"/>
              </a:rPr>
              <a:t>    if x&lt;100:</a:t>
            </a:r>
          </a:p>
          <a:p>
            <a:pPr marL="0" indent="0">
              <a:buNone/>
            </a:pPr>
            <a:r>
              <a:rPr lang="en-GB" sz="2400" dirty="0">
                <a:cs typeface="Calibri" panose="020F0502020204030204"/>
              </a:rPr>
              <a:t>        print('Less than 100')</a:t>
            </a:r>
          </a:p>
          <a:p>
            <a:pPr marL="0" indent="0">
              <a:buNone/>
            </a:pPr>
            <a:r>
              <a:rPr lang="en-GB" sz="2400" dirty="0">
                <a:cs typeface="Calibri" panose="020F0502020204030204"/>
              </a:rPr>
              <a:t>print('All Done')</a:t>
            </a:r>
          </a:p>
        </p:txBody>
      </p:sp>
      <p:pic>
        <p:nvPicPr>
          <p:cNvPr id="3" name="Picture 3" descr="A picture containing clock&#10;&#10;Description automatically generated">
            <a:extLst>
              <a:ext uri="{FF2B5EF4-FFF2-40B4-BE49-F238E27FC236}">
                <a16:creationId xmlns:a16="http://schemas.microsoft.com/office/drawing/2014/main" id="{3730CC7C-0DEF-42D5-89FE-D2CA4FE9F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468" y="1122411"/>
            <a:ext cx="6180973" cy="544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212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Comments, Operators, Condition</vt:lpstr>
      <vt:lpstr>                    Comments</vt:lpstr>
      <vt:lpstr>                 Converting User Input</vt:lpstr>
      <vt:lpstr>                  Comparison Operators</vt:lpstr>
      <vt:lpstr>                 Conditional Steps </vt:lpstr>
      <vt:lpstr>                 Comparison Operators</vt:lpstr>
      <vt:lpstr>                       One Way Decisions</vt:lpstr>
      <vt:lpstr>                       Indentation</vt:lpstr>
      <vt:lpstr>                  Nested Decisions</vt:lpstr>
      <vt:lpstr>                   Two-way Decision with else:</vt:lpstr>
      <vt:lpstr>                         Multi-way</vt:lpstr>
      <vt:lpstr>                            Multi-way</vt:lpstr>
      <vt:lpstr>                   Logical Operators</vt:lpstr>
      <vt:lpstr>                      Summary</vt:lpstr>
      <vt:lpstr>                 Like, Share and Subscribe to my                            Youtube Channel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734</cp:revision>
  <dcterms:created xsi:type="dcterms:W3CDTF">2020-07-02T07:28:18Z</dcterms:created>
  <dcterms:modified xsi:type="dcterms:W3CDTF">2020-07-02T09:22:19Z</dcterms:modified>
</cp:coreProperties>
</file>

<file path=docProps/thumbnail.jpeg>
</file>